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56" r:id="rId5"/>
    <p:sldId id="285" r:id="rId6"/>
    <p:sldId id="271" r:id="rId7"/>
    <p:sldId id="286" r:id="rId8"/>
    <p:sldId id="290" r:id="rId9"/>
    <p:sldId id="291" r:id="rId10"/>
    <p:sldId id="292" r:id="rId11"/>
    <p:sldId id="293" r:id="rId12"/>
    <p:sldId id="289" r:id="rId13"/>
    <p:sldId id="287" r:id="rId14"/>
    <p:sldId id="28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</p14:sldIdLst>
        </p14:section>
        <p14:section name="Design, Morph, Annotate, Work Together, Tell Me" id="{B9B51309-D148-4332-87C2-07BE32FBCA3B}">
          <p14:sldIdLst>
            <p14:sldId id="285"/>
            <p14:sldId id="271"/>
            <p14:sldId id="286"/>
            <p14:sldId id="290"/>
            <p14:sldId id="291"/>
            <p14:sldId id="292"/>
            <p14:sldId id="293"/>
            <p14:sldId id="289"/>
            <p14:sldId id="287"/>
            <p14:sldId id="288"/>
          </p14:sldIdLst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2FF774-902B-4F0A-93DD-6E03C5598CD2}" v="1" dt="2025-12-10T10:59:05.4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241" autoAdjust="0"/>
  </p:normalViewPr>
  <p:slideViewPr>
    <p:cSldViewPr snapToGrid="0">
      <p:cViewPr varScale="1">
        <p:scale>
          <a:sx n="78" d="100"/>
          <a:sy n="78" d="100"/>
        </p:scale>
        <p:origin x="869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12/10/2025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12/10/2025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D61D10-15A6-CFE3-2D64-905FD8E89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EDA812-2067-30D5-1F4A-CC26A91917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7BD8FE-6416-7654-1084-523E8B8017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3ADEA0-4253-88CB-B6CC-F2B48832F9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111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12/10/2025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12/10/2025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6400" y="1041400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IN" sz="4800" b="1"/>
              <a:t>           COVID </a:t>
            </a:r>
            <a:r>
              <a:rPr lang="en-IN" sz="4800" b="1" dirty="0"/>
              <a:t>19  -  Analysis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979388" y="2908300"/>
            <a:ext cx="5525515" cy="3008670"/>
          </a:xfrm>
        </p:spPr>
        <p:txBody>
          <a:bodyPr>
            <a:normAutofit/>
          </a:bodyPr>
          <a:lstStyle/>
          <a:p>
            <a:pPr algn="ctr"/>
            <a:r>
              <a:rPr lang="en-US" sz="2500" b="1" dirty="0"/>
              <a:t>~ by Knight Coders</a:t>
            </a:r>
          </a:p>
          <a:p>
            <a:pPr lvl="1" indent="0"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          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C004AB-195C-9981-F5F5-5FB4DBEA43E3}"/>
              </a:ext>
            </a:extLst>
          </p:cNvPr>
          <p:cNvSpPr txBox="1"/>
          <p:nvPr/>
        </p:nvSpPr>
        <p:spPr>
          <a:xfrm>
            <a:off x="452282" y="4412635"/>
            <a:ext cx="303816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/>
              <a:t>Team Members  </a:t>
            </a:r>
          </a:p>
          <a:p>
            <a:pPr algn="ctr"/>
            <a:r>
              <a:rPr lang="en-IN" dirty="0"/>
              <a:t>Lovin Raphial Dongre</a:t>
            </a:r>
          </a:p>
          <a:p>
            <a:pPr algn="ctr"/>
            <a:r>
              <a:rPr lang="en-IN" dirty="0"/>
              <a:t>Yashodip Kamble</a:t>
            </a:r>
          </a:p>
          <a:p>
            <a:pPr algn="ctr"/>
            <a:r>
              <a:rPr lang="en-IN" dirty="0"/>
              <a:t>Prasad B. Bari</a:t>
            </a:r>
          </a:p>
          <a:p>
            <a:pPr algn="ctr"/>
            <a:r>
              <a:rPr lang="en-IN" dirty="0"/>
              <a:t>Divyani Mendhe</a:t>
            </a:r>
          </a:p>
        </p:txBody>
      </p:sp>
      <p:pic>
        <p:nvPicPr>
          <p:cNvPr id="8" name="Picture 7" descr="Test tube with blood">
            <a:extLst>
              <a:ext uri="{FF2B5EF4-FFF2-40B4-BE49-F238E27FC236}">
                <a16:creationId xmlns:a16="http://schemas.microsoft.com/office/drawing/2014/main" id="{D6578DE3-BBFF-7689-68BB-60F914B7A1B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 flipV="1">
            <a:off x="11862619" y="6467167"/>
            <a:ext cx="1997568" cy="105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256"/>
    </mc:Choice>
    <mc:Fallback xmlns="">
      <p:transition advTm="525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60D3D6-A1C5-583D-4B0D-A8B3C64C9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3637A23-D3D9-C733-2334-47CD8608D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b="1" dirty="0"/>
              <a:t>Conclusion:</a:t>
            </a:r>
          </a:p>
        </p:txBody>
      </p:sp>
      <p:sp>
        <p:nvSpPr>
          <p:cNvPr id="38" name="Content Placeholder 17">
            <a:extLst>
              <a:ext uri="{FF2B5EF4-FFF2-40B4-BE49-F238E27FC236}">
                <a16:creationId xmlns:a16="http://schemas.microsoft.com/office/drawing/2014/main" id="{08FC4E2A-E8A5-676F-1AC4-8646AE1CADC0}"/>
              </a:ext>
            </a:extLst>
          </p:cNvPr>
          <p:cNvSpPr txBox="1">
            <a:spLocks/>
          </p:cNvSpPr>
          <p:nvPr/>
        </p:nvSpPr>
        <p:spPr>
          <a:xfrm>
            <a:off x="541609" y="1524708"/>
            <a:ext cx="11227603" cy="3607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D4CAA2-BD69-9C26-9C1A-5716BB522A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86" y="1878435"/>
            <a:ext cx="10022675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combines cases, vaccinations, and state-wise performance to give a clear overall view of the COVID-19 situation. The stacked visuals highlight key trends and factors driving changes over time. Interactive slicers make exploration easy by month, state, and dose type. Overall, the dashboard delivers a simple, insightful summary that supports quick understanding and informed decisions.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97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63004-1608-F722-F76E-1AF7EA168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20FE4-5020-6C38-759C-ED638C69D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3006" y="2579329"/>
            <a:ext cx="3421626" cy="2387600"/>
          </a:xfrm>
        </p:spPr>
        <p:txBody>
          <a:bodyPr anchor="ctr" anchorCtr="0">
            <a:normAutofit/>
          </a:bodyPr>
          <a:lstStyle/>
          <a:p>
            <a:r>
              <a:rPr lang="en-IN" sz="4800" b="1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br>
              <a:rPr lang="en-IN" sz="4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E4C86A-DCC7-B906-DDE5-0255C5458F1A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126872" y="1826752"/>
            <a:ext cx="5525515" cy="3008670"/>
          </a:xfrm>
        </p:spPr>
        <p:txBody>
          <a:bodyPr>
            <a:normAutofit/>
          </a:bodyPr>
          <a:lstStyle/>
          <a:p>
            <a:pPr lvl="1" indent="0"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            </a:t>
            </a:r>
          </a:p>
        </p:txBody>
      </p:sp>
    </p:spTree>
    <p:extLst>
      <p:ext uri="{BB962C8B-B14F-4D97-AF65-F5344CB8AC3E}">
        <p14:creationId xmlns:p14="http://schemas.microsoft.com/office/powerpoint/2010/main" val="2333628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7A00E-64C5-8882-E64D-0EAB8F323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317CC63-1B86-798A-852E-A991AF2FB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</a:t>
            </a:r>
          </a:p>
        </p:txBody>
      </p:sp>
      <p:sp>
        <p:nvSpPr>
          <p:cNvPr id="38" name="Content Placeholder 17">
            <a:extLst>
              <a:ext uri="{FF2B5EF4-FFF2-40B4-BE49-F238E27FC236}">
                <a16:creationId xmlns:a16="http://schemas.microsoft.com/office/drawing/2014/main" id="{C91BD8DF-0DB1-581F-D90B-61EF333D9411}"/>
              </a:ext>
            </a:extLst>
          </p:cNvPr>
          <p:cNvSpPr txBox="1">
            <a:spLocks/>
          </p:cNvSpPr>
          <p:nvPr/>
        </p:nvSpPr>
        <p:spPr>
          <a:xfrm>
            <a:off x="541610" y="1524708"/>
            <a:ext cx="11108922" cy="387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endParaRPr lang="en-US" sz="1400" dirty="0">
              <a:latin typeface="Arial Narrow" panose="020B0606020202030204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41FA9E-D460-EDF5-6683-807F8497E4FC}"/>
              </a:ext>
            </a:extLst>
          </p:cNvPr>
          <p:cNvSpPr txBox="1"/>
          <p:nvPr/>
        </p:nvSpPr>
        <p:spPr>
          <a:xfrm>
            <a:off x="521207" y="1862029"/>
            <a:ext cx="10085833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COVID-19 emerged as a global crisis that deeply impacted health, society and the economy.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 faced multiple waves, each showing sharp changes in cases, deaths and recoveries.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analyzes India’s COVID-19 data to uncover clear patterns and trends. It focuses on cases, testing, vaccination progress and the overall economic impact.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understand how India responded and how the situation evolved over time. Visual insights and data-driven analysis help present a complete picture of the pandemic’s journey.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728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/>
              <a:t>OBJECTIVE:</a:t>
            </a: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541609" y="1524708"/>
            <a:ext cx="9581337" cy="387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trends in COVID-19 cases, recoveries, and deaths in India.</a:t>
            </a:r>
          </a:p>
          <a:p>
            <a:pPr>
              <a:spcAft>
                <a:spcPts val="600"/>
              </a:spcAft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study the impact of testing and vaccination on the spread of the virus.</a:t>
            </a:r>
          </a:p>
          <a:p>
            <a:pPr>
              <a:spcAft>
                <a:spcPts val="600"/>
              </a:spcAft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evaluate how India’s response changed over time.</a:t>
            </a:r>
          </a:p>
          <a:p>
            <a:pPr>
              <a:spcAft>
                <a:spcPts val="600"/>
              </a:spcAft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present insights through clear visualizations and data-driven findings.</a:t>
            </a:r>
          </a:p>
        </p:txBody>
      </p:sp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72C41-3AEE-16C4-68AB-D0DDF6DB9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C10F1E1-62AA-5374-720F-1DA303216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b="1" dirty="0"/>
              <a:t>Stack Overview :</a:t>
            </a:r>
          </a:p>
        </p:txBody>
      </p:sp>
      <p:sp>
        <p:nvSpPr>
          <p:cNvPr id="38" name="Content Placeholder 17">
            <a:extLst>
              <a:ext uri="{FF2B5EF4-FFF2-40B4-BE49-F238E27FC236}">
                <a16:creationId xmlns:a16="http://schemas.microsoft.com/office/drawing/2014/main" id="{AB1E93E8-3133-6CB3-AD11-28159CE7BD4E}"/>
              </a:ext>
            </a:extLst>
          </p:cNvPr>
          <p:cNvSpPr txBox="1">
            <a:spLocks/>
          </p:cNvSpPr>
          <p:nvPr/>
        </p:nvSpPr>
        <p:spPr>
          <a:xfrm>
            <a:off x="541609" y="1524708"/>
            <a:ext cx="11227603" cy="3607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600" b="1" dirty="0">
                <a:solidFill>
                  <a:schemeClr val="tx1"/>
                </a:solidFill>
              </a:rPr>
              <a:t>Power BI</a:t>
            </a:r>
            <a:r>
              <a:rPr lang="en-US" altLang="en-US" sz="1600" dirty="0">
                <a:solidFill>
                  <a:schemeClr val="tx1"/>
                </a:solidFill>
              </a:rPr>
              <a:t> </a:t>
            </a:r>
            <a:r>
              <a:rPr lang="en-US" altLang="en-US" sz="1600" b="1" dirty="0">
                <a:solidFill>
                  <a:schemeClr val="tx1"/>
                </a:solidFill>
              </a:rPr>
              <a:t>:</a:t>
            </a:r>
            <a:r>
              <a:rPr lang="en-US" altLang="en-US" sz="1600" dirty="0">
                <a:solidFill>
                  <a:schemeClr val="tx1"/>
                </a:solidFill>
              </a:rPr>
              <a:t>  </a:t>
            </a:r>
            <a:r>
              <a:rPr lang="en-US" altLang="en-US" sz="1800" dirty="0">
                <a:solidFill>
                  <a:schemeClr val="tx1"/>
                </a:solidFill>
              </a:rPr>
              <a:t>Builds the data model and creates the interactive dashboard.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chemeClr val="tx1"/>
                </a:solidFill>
              </a:rPr>
              <a:t>	 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Creating a date table and relationships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Building calculated measures (KPIs)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br>
              <a:rPr lang="en-US" altLang="en-US" sz="1800" dirty="0">
                <a:solidFill>
                  <a:schemeClr val="tx1"/>
                </a:solidFill>
              </a:rPr>
            </a:br>
            <a:r>
              <a:rPr lang="en-IN" sz="1600" b="1" dirty="0"/>
              <a:t>Excel :  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600" b="1" dirty="0">
              <a:solidFill>
                <a:schemeClr val="tx1"/>
              </a:solidFill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6041F3-8DB3-DA4D-83F7-0654A15996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7690" y="2607696"/>
            <a:ext cx="575349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Cleaning and formatting daily case &amp; vaccination data</a:t>
            </a:r>
          </a:p>
        </p:txBody>
      </p:sp>
    </p:spTree>
    <p:extLst>
      <p:ext uri="{BB962C8B-B14F-4D97-AF65-F5344CB8AC3E}">
        <p14:creationId xmlns:p14="http://schemas.microsoft.com/office/powerpoint/2010/main" val="2006762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497B8-DE77-B547-14A1-52DC2FF4F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Guesstimation 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7A7A93-3B43-C084-2C20-E3104DE9EE1C}"/>
              </a:ext>
            </a:extLst>
          </p:cNvPr>
          <p:cNvSpPr txBox="1"/>
          <p:nvPr/>
        </p:nvSpPr>
        <p:spPr>
          <a:xfrm>
            <a:off x="692973" y="1480079"/>
            <a:ext cx="9096486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Case 1 : Missing Data</a:t>
            </a:r>
          </a:p>
          <a:p>
            <a:endParaRPr lang="en-US" dirty="0"/>
          </a:p>
          <a:p>
            <a:r>
              <a:rPr lang="en-US" dirty="0"/>
              <a:t>Problem: Data is in Between 2020-2021</a:t>
            </a:r>
          </a:p>
          <a:p>
            <a:r>
              <a:rPr lang="en-US" dirty="0"/>
              <a:t>	 Missing Data for Year 2022-2023</a:t>
            </a:r>
          </a:p>
          <a:p>
            <a:endParaRPr lang="en-US" dirty="0"/>
          </a:p>
          <a:p>
            <a:r>
              <a:rPr lang="en-US" dirty="0"/>
              <a:t>According to Data ,</a:t>
            </a:r>
          </a:p>
          <a:p>
            <a:r>
              <a:rPr lang="en-US" dirty="0"/>
              <a:t>		 2020 – 12 M Confirmed Cases</a:t>
            </a:r>
          </a:p>
          <a:p>
            <a:r>
              <a:rPr lang="en-US" dirty="0"/>
              <a:t>		 2021 – 22 M Confirmed Cases</a:t>
            </a:r>
          </a:p>
          <a:p>
            <a:endParaRPr lang="en-US" dirty="0"/>
          </a:p>
          <a:p>
            <a:r>
              <a:rPr lang="en-US" dirty="0"/>
              <a:t>Baseline : </a:t>
            </a:r>
          </a:p>
          <a:p>
            <a:r>
              <a:rPr lang="en-US" dirty="0"/>
              <a:t>For Year	2022, Confirmed Cases </a:t>
            </a:r>
            <a:r>
              <a:rPr lang="en-IN" dirty="0"/>
              <a:t>≈ 40 % 0f 2021 </a:t>
            </a:r>
          </a:p>
          <a:p>
            <a:r>
              <a:rPr lang="en-IN" dirty="0"/>
              <a:t>		- 22 M * 0.40 = 8.8 M</a:t>
            </a:r>
          </a:p>
          <a:p>
            <a:r>
              <a:rPr lang="en-IN" dirty="0"/>
              <a:t>For Year 2023, Confirmed Cases ≈ 10 % of 2021</a:t>
            </a:r>
          </a:p>
          <a:p>
            <a:r>
              <a:rPr lang="en-IN" dirty="0"/>
              <a:t>		- 22 M * 0.10 = 2.2 M</a:t>
            </a:r>
          </a:p>
          <a:p>
            <a:endParaRPr lang="en-IN" dirty="0"/>
          </a:p>
          <a:p>
            <a:r>
              <a:rPr lang="en-IN" dirty="0"/>
              <a:t>(2020+2021+2022+2023) = ≈ 43 M Confirmed Cases in India</a:t>
            </a:r>
          </a:p>
          <a:p>
            <a:r>
              <a:rPr lang="en-IN" dirty="0"/>
              <a:t>	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602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95CA88-EFFB-056E-A9E1-4AF8ABA57930}"/>
              </a:ext>
            </a:extLst>
          </p:cNvPr>
          <p:cNvSpPr txBox="1"/>
          <p:nvPr/>
        </p:nvSpPr>
        <p:spPr>
          <a:xfrm>
            <a:off x="777240" y="1482769"/>
            <a:ext cx="609420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40C28"/>
                </a:solidFill>
                <a:latin typeface="Google Sans"/>
              </a:rPr>
              <a:t>We Consider 40 % of 2021 for 2022,</a:t>
            </a:r>
          </a:p>
          <a:p>
            <a:r>
              <a:rPr lang="en-IN" dirty="0">
                <a:solidFill>
                  <a:srgbClr val="040C28"/>
                </a:solidFill>
                <a:latin typeface="Google Sans"/>
              </a:rPr>
              <a:t> </a:t>
            </a:r>
            <a:r>
              <a:rPr lang="en-IN" b="0" i="0" dirty="0">
                <a:solidFill>
                  <a:srgbClr val="040C28"/>
                </a:solidFill>
                <a:effectLst/>
                <a:latin typeface="Google Sans"/>
              </a:rPr>
              <a:t>After Feb 2022, Cases Dropped to low level </a:t>
            </a:r>
          </a:p>
          <a:p>
            <a:r>
              <a:rPr lang="en-IN" dirty="0">
                <a:solidFill>
                  <a:srgbClr val="040C28"/>
                </a:solidFill>
                <a:latin typeface="Google Sans"/>
              </a:rPr>
              <a:t>	              + Vaccination Impact</a:t>
            </a:r>
          </a:p>
          <a:p>
            <a:endParaRPr lang="en-IN" dirty="0">
              <a:solidFill>
                <a:srgbClr val="040C28"/>
              </a:solidFill>
              <a:latin typeface="Google Sans"/>
            </a:endParaRPr>
          </a:p>
          <a:p>
            <a:r>
              <a:rPr lang="en-IN" b="1" dirty="0">
                <a:solidFill>
                  <a:srgbClr val="040C28"/>
                </a:solidFill>
                <a:latin typeface="Google Sans"/>
              </a:rPr>
              <a:t>We Consider 10 % of 2021 for 2023,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40C28"/>
                </a:solidFill>
                <a:latin typeface="Google Sans"/>
              </a:rPr>
              <a:t>cases Stayed 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40C28"/>
                </a:solidFill>
                <a:latin typeface="Google Sans"/>
              </a:rPr>
              <a:t>No Major Wave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40C28"/>
                </a:solidFill>
                <a:latin typeface="Google Sans"/>
              </a:rPr>
              <a:t>WHO declared India in endemic transition phase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1937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961C2-D5A7-8B47-DA2E-76FB1DA31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Guesstimation For Vaccination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C9178F-F0E3-3537-CC44-6A04F72AFF73}"/>
              </a:ext>
            </a:extLst>
          </p:cNvPr>
          <p:cNvSpPr txBox="1"/>
          <p:nvPr/>
        </p:nvSpPr>
        <p:spPr>
          <a:xfrm>
            <a:off x="957431" y="1421007"/>
            <a:ext cx="83882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Case 1 :  Data from Feb 2021 – Sept 2021</a:t>
            </a:r>
          </a:p>
          <a:p>
            <a:r>
              <a:rPr lang="en-US" dirty="0"/>
              <a:t>According to Data ,</a:t>
            </a:r>
          </a:p>
          <a:p>
            <a:r>
              <a:rPr lang="en-US" dirty="0"/>
              <a:t>	 Feb 2021 to Sept  2021 – 513 M Total Doses Administrated</a:t>
            </a:r>
          </a:p>
          <a:p>
            <a:r>
              <a:rPr lang="en-US" dirty="0"/>
              <a:t>		</a:t>
            </a:r>
          </a:p>
          <a:p>
            <a:r>
              <a:rPr lang="en-US" dirty="0"/>
              <a:t>Calculation : </a:t>
            </a:r>
          </a:p>
          <a:p>
            <a:r>
              <a:rPr lang="en-US" dirty="0"/>
              <a:t>Remaining Months For 2021 :</a:t>
            </a:r>
            <a:r>
              <a:rPr lang="en-IN" dirty="0"/>
              <a:t> </a:t>
            </a:r>
          </a:p>
          <a:p>
            <a:r>
              <a:rPr lang="en-IN" dirty="0"/>
              <a:t>		- 513 M * 2 =  1026 M ≈ 1.03 B</a:t>
            </a:r>
          </a:p>
          <a:p>
            <a:r>
              <a:rPr lang="en-IN" dirty="0"/>
              <a:t>For Year 2022, Total Doses ≈ 40  % of 2021</a:t>
            </a:r>
          </a:p>
          <a:p>
            <a:r>
              <a:rPr lang="en-IN" dirty="0"/>
              <a:t>		- 1.03 M * 0.40 = 512 M</a:t>
            </a:r>
          </a:p>
          <a:p>
            <a:r>
              <a:rPr lang="en-IN" dirty="0"/>
              <a:t>For Year 2022, Total Doses ≈ 10  % of 2021</a:t>
            </a:r>
          </a:p>
          <a:p>
            <a:r>
              <a:rPr lang="en-IN" dirty="0"/>
              <a:t>		- 1.03 M * 0.10 = 128 M</a:t>
            </a:r>
          </a:p>
          <a:p>
            <a:endParaRPr lang="en-IN" dirty="0"/>
          </a:p>
          <a:p>
            <a:r>
              <a:rPr lang="en-IN" dirty="0"/>
              <a:t>(2021+2022+2023) = ≈ 1.9 B Doses Administrated in India</a:t>
            </a:r>
          </a:p>
          <a:p>
            <a:r>
              <a:rPr lang="en-IN" dirty="0"/>
              <a:t>	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285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07F034-B9A5-942C-16C0-21AD050C371F}"/>
              </a:ext>
            </a:extLst>
          </p:cNvPr>
          <p:cNvSpPr txBox="1"/>
          <p:nvPr/>
        </p:nvSpPr>
        <p:spPr>
          <a:xfrm>
            <a:off x="777240" y="1384643"/>
            <a:ext cx="849585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040C28"/>
                </a:solidFill>
                <a:latin typeface="Google Sans"/>
              </a:rPr>
              <a:t>We Consider 40 % of 2021 for 2022,</a:t>
            </a:r>
          </a:p>
          <a:p>
            <a:r>
              <a:rPr lang="en-IN" dirty="0">
                <a:solidFill>
                  <a:srgbClr val="040C28"/>
                </a:solidFill>
                <a:latin typeface="Google Sans"/>
              </a:rPr>
              <a:t> Only teen &amp; boosters vaccination occurred after  more adults. Where Fully vaccination in 2021</a:t>
            </a:r>
            <a:r>
              <a:rPr lang="en-IN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</a:p>
          <a:p>
            <a:r>
              <a:rPr lang="en-IN" dirty="0">
                <a:solidFill>
                  <a:srgbClr val="040C28"/>
                </a:solidFill>
                <a:latin typeface="Google Sans"/>
              </a:rPr>
              <a:t>	</a:t>
            </a:r>
          </a:p>
          <a:p>
            <a:r>
              <a:rPr lang="en-IN" b="1" dirty="0">
                <a:solidFill>
                  <a:srgbClr val="040C28"/>
                </a:solidFill>
                <a:latin typeface="Google Sans"/>
              </a:rPr>
              <a:t>We Consider 10 % of 2021 for 2023,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40C28"/>
                </a:solidFill>
                <a:latin typeface="Google Sans"/>
              </a:rPr>
              <a:t>WHO declared India in endemic transition phase</a:t>
            </a:r>
          </a:p>
        </p:txBody>
      </p:sp>
    </p:spTree>
    <p:extLst>
      <p:ext uri="{BB962C8B-B14F-4D97-AF65-F5344CB8AC3E}">
        <p14:creationId xmlns:p14="http://schemas.microsoft.com/office/powerpoint/2010/main" val="3961757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967AD-E293-E02D-8051-EFC340169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9FA104E-3391-FEEF-5058-185B2F9B4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486" y="512090"/>
            <a:ext cx="6877119" cy="640080"/>
          </a:xfrm>
        </p:spPr>
        <p:txBody>
          <a:bodyPr>
            <a:noAutofit/>
          </a:bodyPr>
          <a:lstStyle/>
          <a:p>
            <a:r>
              <a:rPr lang="en-IN" b="1" dirty="0"/>
              <a:t>Key Insights:</a:t>
            </a:r>
          </a:p>
        </p:txBody>
      </p:sp>
      <p:sp>
        <p:nvSpPr>
          <p:cNvPr id="38" name="Content Placeholder 17">
            <a:extLst>
              <a:ext uri="{FF2B5EF4-FFF2-40B4-BE49-F238E27FC236}">
                <a16:creationId xmlns:a16="http://schemas.microsoft.com/office/drawing/2014/main" id="{662C1B7A-2711-504A-3C11-FC9B13EA2501}"/>
              </a:ext>
            </a:extLst>
          </p:cNvPr>
          <p:cNvSpPr txBox="1">
            <a:spLocks/>
          </p:cNvSpPr>
          <p:nvPr/>
        </p:nvSpPr>
        <p:spPr>
          <a:xfrm>
            <a:off x="541609" y="1524708"/>
            <a:ext cx="11227603" cy="3607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691082-F042-DD18-60C1-75F72867F0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609" y="1439121"/>
            <a:ext cx="10022675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Overall Covid-19 Impact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Dashboard shows cases, recoveries, deaths, and vaccination trends in India.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Highlights national trends, state patterns, and vaccination impact.</a:t>
            </a:r>
          </a:p>
          <a:p>
            <a:r>
              <a:rPr lang="en-US" b="1" dirty="0"/>
              <a:t>Daily Trends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Cases spike during waves; recoveries follow after peaks.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Daily deaths mirror case spikes, showing healthcare pressure.</a:t>
            </a:r>
          </a:p>
          <a:p>
            <a:r>
              <a:rPr lang="en-US" b="1" dirty="0"/>
              <a:t>State-Level Analysis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Highest cases/deaths: Maharashtra, Kerala, Karnataka, Tamil Nadu, Uttar Pradesh.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Smaller states/UTs had fewer cases.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Active cases declined steadily after mid-2021 with vaccination progress.</a:t>
            </a:r>
          </a:p>
          <a:p>
            <a:r>
              <a:rPr lang="en-US" b="1" dirty="0"/>
              <a:t>Vaccination Insights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Increased vaccinations linked to decline in daily cases.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Active cases fell steadily as vaccination progressed.</a:t>
            </a:r>
          </a:p>
        </p:txBody>
      </p:sp>
    </p:spTree>
    <p:extLst>
      <p:ext uri="{BB962C8B-B14F-4D97-AF65-F5344CB8AC3E}">
        <p14:creationId xmlns:p14="http://schemas.microsoft.com/office/powerpoint/2010/main" val="221702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Cust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108_Win32 v2" id="{08D89365-2E4C-432D-9349-8DF9B80AEEA1}" vid="{010FF314-90DF-4A21-BD0D-ADCBA34234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63EE24-83AF-4B4D-B45B-11D1ECD436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3EE4EA-81C0-48D0-BEBD-A2EFD6B38B4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2FC9C26-AD58-4393-99DE-F67958CF6A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{60BB9B55-877F-4238-BBBD-125C45B01A1A}tf10001108_win32</Template>
  <TotalTime>195</TotalTime>
  <Words>686</Words>
  <Application>Microsoft Office PowerPoint</Application>
  <PresentationFormat>Widescreen</PresentationFormat>
  <Paragraphs>106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Arial Narrow</vt:lpstr>
      <vt:lpstr>Calibri</vt:lpstr>
      <vt:lpstr>Google Sans</vt:lpstr>
      <vt:lpstr>Segoe UI</vt:lpstr>
      <vt:lpstr>Segoe UI Light</vt:lpstr>
      <vt:lpstr>Times New Roman</vt:lpstr>
      <vt:lpstr>Custom</vt:lpstr>
      <vt:lpstr>           COVID 19  -  Analysis</vt:lpstr>
      <vt:lpstr>Introduction:</vt:lpstr>
      <vt:lpstr>OBJECTIVE:</vt:lpstr>
      <vt:lpstr>Stack Overview :</vt:lpstr>
      <vt:lpstr>Guesstimation </vt:lpstr>
      <vt:lpstr>PowerPoint Presentation</vt:lpstr>
      <vt:lpstr>Guesstimation For Vaccination</vt:lpstr>
      <vt:lpstr>PowerPoint Presentation</vt:lpstr>
      <vt:lpstr>Key Insights:</vt:lpstr>
      <vt:lpstr>Conclusion: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Divyani Mendhe</dc:creator>
  <cp:keywords/>
  <cp:lastModifiedBy>Lovin Raphial Dongre</cp:lastModifiedBy>
  <cp:revision>10</cp:revision>
  <dcterms:created xsi:type="dcterms:W3CDTF">2025-12-09T16:39:58Z</dcterms:created>
  <dcterms:modified xsi:type="dcterms:W3CDTF">2025-12-10T11:09:19Z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